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Lst>
  <p:sldSz cx="5143500" cy="91440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4717B-69D7-4565-9322-5A4B5F18A556}" v="1" dt="2023-05-04T13:29:32.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75" autoAdjust="0"/>
  </p:normalViewPr>
  <p:slideViewPr>
    <p:cSldViewPr snapToGrid="0">
      <p:cViewPr>
        <p:scale>
          <a:sx n="116" d="100"/>
          <a:sy n="116" d="100"/>
        </p:scale>
        <p:origin x="12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5763" y="1496484"/>
            <a:ext cx="4371975" cy="3183467"/>
          </a:xfrm>
        </p:spPr>
        <p:txBody>
          <a:bodyPr anchor="b"/>
          <a:lstStyle>
            <a:lvl1pPr algn="ctr">
              <a:defRPr sz="3375"/>
            </a:lvl1pPr>
          </a:lstStyle>
          <a:p>
            <a:r>
              <a:rPr lang="fr-FR"/>
              <a:t>Modifiez le style du titre</a:t>
            </a:r>
            <a:endParaRPr lang="en-US" dirty="0"/>
          </a:p>
        </p:txBody>
      </p:sp>
      <p:sp>
        <p:nvSpPr>
          <p:cNvPr id="3" name="Subtitle 2"/>
          <p:cNvSpPr>
            <a:spLocks noGrp="1"/>
          </p:cNvSpPr>
          <p:nvPr>
            <p:ph type="subTitle" idx="1"/>
          </p:nvPr>
        </p:nvSpPr>
        <p:spPr>
          <a:xfrm>
            <a:off x="642938" y="4802717"/>
            <a:ext cx="3857625"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0D4F900-D76E-4265-902C-27A796CC0B41}" type="datetimeFigureOut">
              <a:rPr lang="fr-FR" smtClean="0"/>
              <a:t>31/05/2023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374458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D4F900-D76E-4265-902C-27A796CC0B41}" type="datetimeFigureOut">
              <a:rPr lang="fr-FR" smtClean="0"/>
              <a:t>31/05/2023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249967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0818" y="486834"/>
            <a:ext cx="1109067"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616" y="486834"/>
            <a:ext cx="3262908" cy="77491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D4F900-D76E-4265-902C-27A796CC0B41}" type="datetimeFigureOut">
              <a:rPr lang="fr-FR" smtClean="0"/>
              <a:t>31/05/2023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235912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D4F900-D76E-4265-902C-27A796CC0B41}" type="datetimeFigureOut">
              <a:rPr lang="fr-FR" smtClean="0"/>
              <a:t>31/05/2023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382009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0937" y="2279653"/>
            <a:ext cx="4436269" cy="3803649"/>
          </a:xfrm>
        </p:spPr>
        <p:txBody>
          <a:bodyPr anchor="b"/>
          <a:lstStyle>
            <a:lvl1pPr>
              <a:defRPr sz="3375"/>
            </a:lvl1pPr>
          </a:lstStyle>
          <a:p>
            <a:r>
              <a:rPr lang="fr-FR"/>
              <a:t>Modifiez le style du titre</a:t>
            </a:r>
            <a:endParaRPr lang="en-US" dirty="0"/>
          </a:p>
        </p:txBody>
      </p:sp>
      <p:sp>
        <p:nvSpPr>
          <p:cNvPr id="3" name="Text Placeholder 2"/>
          <p:cNvSpPr>
            <a:spLocks noGrp="1"/>
          </p:cNvSpPr>
          <p:nvPr>
            <p:ph type="body" idx="1"/>
          </p:nvPr>
        </p:nvSpPr>
        <p:spPr>
          <a:xfrm>
            <a:off x="350937" y="6119286"/>
            <a:ext cx="4436269" cy="2000249"/>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0D4F900-D76E-4265-902C-27A796CC0B41}" type="datetimeFigureOut">
              <a:rPr lang="fr-FR" smtClean="0"/>
              <a:t>31/05/2023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281160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615" y="2434167"/>
            <a:ext cx="2185988"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3897" y="2434167"/>
            <a:ext cx="2185988"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0D4F900-D76E-4265-902C-27A796CC0B41}" type="datetimeFigureOut">
              <a:rPr lang="fr-FR" smtClean="0"/>
              <a:t>31/05/2023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407971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285" y="486836"/>
            <a:ext cx="4436269"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354286" y="2241551"/>
            <a:ext cx="2175941"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4" name="Content Placeholder 3"/>
          <p:cNvSpPr>
            <a:spLocks noGrp="1"/>
          </p:cNvSpPr>
          <p:nvPr>
            <p:ph sz="half" idx="2"/>
          </p:nvPr>
        </p:nvSpPr>
        <p:spPr>
          <a:xfrm>
            <a:off x="354286" y="3340100"/>
            <a:ext cx="2175941"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3897" y="2241551"/>
            <a:ext cx="2186657"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6" name="Content Placeholder 5"/>
          <p:cNvSpPr>
            <a:spLocks noGrp="1"/>
          </p:cNvSpPr>
          <p:nvPr>
            <p:ph sz="quarter" idx="4"/>
          </p:nvPr>
        </p:nvSpPr>
        <p:spPr>
          <a:xfrm>
            <a:off x="2603897" y="3340100"/>
            <a:ext cx="2186657"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0D4F900-D76E-4265-902C-27A796CC0B41}" type="datetimeFigureOut">
              <a:rPr lang="fr-FR" smtClean="0"/>
              <a:t>31/05/2023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25785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0D4F900-D76E-4265-902C-27A796CC0B41}" type="datetimeFigureOut">
              <a:rPr lang="fr-FR" smtClean="0"/>
              <a:t>31/05/2023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2473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4F900-D76E-4265-902C-27A796CC0B41}" type="datetimeFigureOut">
              <a:rPr lang="fr-FR" smtClean="0"/>
              <a:t>31/05/2023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218250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285" y="609600"/>
            <a:ext cx="1658913" cy="2133600"/>
          </a:xfrm>
        </p:spPr>
        <p:txBody>
          <a:bodyPr anchor="b"/>
          <a:lstStyle>
            <a:lvl1pPr>
              <a:defRPr sz="1800"/>
            </a:lvl1pPr>
          </a:lstStyle>
          <a:p>
            <a:r>
              <a:rPr lang="fr-FR"/>
              <a:t>Modifiez le style du titre</a:t>
            </a:r>
            <a:endParaRPr lang="en-US" dirty="0"/>
          </a:p>
        </p:txBody>
      </p:sp>
      <p:sp>
        <p:nvSpPr>
          <p:cNvPr id="3" name="Content Placeholder 2"/>
          <p:cNvSpPr>
            <a:spLocks noGrp="1"/>
          </p:cNvSpPr>
          <p:nvPr>
            <p:ph idx="1"/>
          </p:nvPr>
        </p:nvSpPr>
        <p:spPr>
          <a:xfrm>
            <a:off x="2186657" y="1316569"/>
            <a:ext cx="2603897"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285" y="2743200"/>
            <a:ext cx="165891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0D4F900-D76E-4265-902C-27A796CC0B41}" type="datetimeFigureOut">
              <a:rPr lang="fr-FR" smtClean="0"/>
              <a:t>31/05/2023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289735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285" y="609600"/>
            <a:ext cx="1658913" cy="2133600"/>
          </a:xfrm>
        </p:spPr>
        <p:txBody>
          <a:bodyPr anchor="b"/>
          <a:lstStyle>
            <a:lvl1pPr>
              <a:defRPr sz="1800"/>
            </a:lvl1pPr>
          </a:lstStyle>
          <a:p>
            <a:r>
              <a:rPr lang="fr-FR"/>
              <a:t>Modifiez le style du titre</a:t>
            </a:r>
            <a:endParaRPr lang="en-US" dirty="0"/>
          </a:p>
        </p:txBody>
      </p:sp>
      <p:sp>
        <p:nvSpPr>
          <p:cNvPr id="3" name="Picture Placeholder 2"/>
          <p:cNvSpPr>
            <a:spLocks noGrp="1" noChangeAspect="1"/>
          </p:cNvSpPr>
          <p:nvPr>
            <p:ph type="pic" idx="1"/>
          </p:nvPr>
        </p:nvSpPr>
        <p:spPr>
          <a:xfrm>
            <a:off x="2186657" y="1316569"/>
            <a:ext cx="2603897" cy="6498167"/>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endParaRPr lang="en-US" dirty="0"/>
          </a:p>
        </p:txBody>
      </p:sp>
      <p:sp>
        <p:nvSpPr>
          <p:cNvPr id="4" name="Text Placeholder 3"/>
          <p:cNvSpPr>
            <a:spLocks noGrp="1"/>
          </p:cNvSpPr>
          <p:nvPr>
            <p:ph type="body" sz="half" idx="2"/>
          </p:nvPr>
        </p:nvSpPr>
        <p:spPr>
          <a:xfrm>
            <a:off x="354285" y="2743200"/>
            <a:ext cx="165891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0D4F900-D76E-4265-902C-27A796CC0B41}" type="datetimeFigureOut">
              <a:rPr lang="fr-FR" smtClean="0"/>
              <a:t>31/05/2023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46893F-1510-410F-BA75-EF57C0C0B078}" type="slidenum">
              <a:rPr lang="fr-FR" smtClean="0"/>
              <a:t>‹#›</a:t>
            </a:fld>
            <a:endParaRPr lang="fr-FR"/>
          </a:p>
        </p:txBody>
      </p:sp>
    </p:spTree>
    <p:extLst>
      <p:ext uri="{BB962C8B-B14F-4D97-AF65-F5344CB8AC3E}">
        <p14:creationId xmlns:p14="http://schemas.microsoft.com/office/powerpoint/2010/main" val="426623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616" y="486836"/>
            <a:ext cx="4436269"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616" y="2434167"/>
            <a:ext cx="4436269" cy="58017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615" y="8475136"/>
            <a:ext cx="1157288"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00D4F900-D76E-4265-902C-27A796CC0B41}" type="datetimeFigureOut">
              <a:rPr lang="fr-FR" smtClean="0"/>
              <a:t>31/05/2023</a:t>
            </a:fld>
            <a:endParaRPr lang="fr-FR"/>
          </a:p>
        </p:txBody>
      </p:sp>
      <p:sp>
        <p:nvSpPr>
          <p:cNvPr id="5" name="Footer Placeholder 4"/>
          <p:cNvSpPr>
            <a:spLocks noGrp="1"/>
          </p:cNvSpPr>
          <p:nvPr>
            <p:ph type="ftr" sz="quarter" idx="3"/>
          </p:nvPr>
        </p:nvSpPr>
        <p:spPr>
          <a:xfrm>
            <a:off x="1703785" y="8475136"/>
            <a:ext cx="173593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3632597" y="8475136"/>
            <a:ext cx="1157288"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A846893F-1510-410F-BA75-EF57C0C0B078}" type="slidenum">
              <a:rPr lang="fr-FR" smtClean="0"/>
              <a:t>‹#›</a:t>
            </a:fld>
            <a:endParaRPr lang="fr-FR"/>
          </a:p>
        </p:txBody>
      </p:sp>
    </p:spTree>
    <p:extLst>
      <p:ext uri="{BB962C8B-B14F-4D97-AF65-F5344CB8AC3E}">
        <p14:creationId xmlns:p14="http://schemas.microsoft.com/office/powerpoint/2010/main" val="35044794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BFB7F0BD-B60D-2FE9-FCDF-D9C161A9044A}"/>
              </a:ext>
            </a:extLst>
          </p:cNvPr>
          <p:cNvSpPr/>
          <p:nvPr/>
        </p:nvSpPr>
        <p:spPr>
          <a:xfrm>
            <a:off x="0" y="0"/>
            <a:ext cx="5143500" cy="12649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Изображение выглядит как текст, Шрифт, логотип, Графика&#10;&#10;Автоматически созданное описание">
            <a:extLst>
              <a:ext uri="{FF2B5EF4-FFF2-40B4-BE49-F238E27FC236}">
                <a16:creationId xmlns:a16="http://schemas.microsoft.com/office/drawing/2014/main" id="{863DA314-5BE5-2573-634F-CE9282F89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1" y="192863"/>
            <a:ext cx="878839" cy="879193"/>
          </a:xfrm>
          <a:prstGeom prst="rect">
            <a:avLst/>
          </a:prstGeom>
        </p:spPr>
      </p:pic>
      <p:sp>
        <p:nvSpPr>
          <p:cNvPr id="9" name="TextBox 8">
            <a:extLst>
              <a:ext uri="{FF2B5EF4-FFF2-40B4-BE49-F238E27FC236}">
                <a16:creationId xmlns:a16="http://schemas.microsoft.com/office/drawing/2014/main" id="{EB8F3527-8E0C-56BB-53F6-0B02B7374F96}"/>
              </a:ext>
            </a:extLst>
          </p:cNvPr>
          <p:cNvSpPr txBox="1"/>
          <p:nvPr/>
        </p:nvSpPr>
        <p:spPr>
          <a:xfrm>
            <a:off x="812800" y="136961"/>
            <a:ext cx="3517899" cy="1038746"/>
          </a:xfrm>
          <a:prstGeom prst="rect">
            <a:avLst/>
          </a:prstGeom>
          <a:noFill/>
        </p:spPr>
        <p:txBody>
          <a:bodyPr wrap="square">
            <a:spAutoFit/>
          </a:bodyPr>
          <a:lstStyle/>
          <a:p>
            <a:pPr algn="ctr"/>
            <a:r>
              <a:rPr lang="ru-RU" sz="1200" dirty="0"/>
              <a:t>VITAMIN D DEFICIENCY IN ALMATY AND ALMATY REGION: CROSS-SECTIONAL STUDY</a:t>
            </a:r>
            <a:endParaRPr lang="en-US" sz="1200" dirty="0"/>
          </a:p>
          <a:p>
            <a:pPr algn="ctr"/>
            <a:endParaRPr lang="ru-RU" sz="1100" dirty="0"/>
          </a:p>
          <a:p>
            <a:pPr algn="ctr"/>
            <a:r>
              <a:rPr lang="en-US" sz="1050" dirty="0"/>
              <a:t>V. Khan</a:t>
            </a:r>
            <a:r>
              <a:rPr lang="ru-RU" sz="1050" baseline="30000" dirty="0"/>
              <a:t>1</a:t>
            </a:r>
            <a:r>
              <a:rPr lang="en-US" sz="1050" dirty="0"/>
              <a:t>, T. </a:t>
            </a:r>
            <a:r>
              <a:rPr lang="en-US" sz="1050" dirty="0" err="1"/>
              <a:t>Nurpeissov</a:t>
            </a:r>
            <a:r>
              <a:rPr lang="ru-RU" sz="1050" baseline="30000" dirty="0"/>
              <a:t>1</a:t>
            </a:r>
            <a:r>
              <a:rPr lang="en-US" sz="1050" dirty="0"/>
              <a:t>, N. </a:t>
            </a:r>
            <a:r>
              <a:rPr lang="en-US" sz="1050" dirty="0" err="1"/>
              <a:t>Tataurschikova</a:t>
            </a:r>
            <a:r>
              <a:rPr lang="ru-RU" sz="1050" baseline="30000" dirty="0"/>
              <a:t>2</a:t>
            </a:r>
          </a:p>
          <a:p>
            <a:pPr algn="ctr"/>
            <a:endParaRPr lang="en-US" sz="400" dirty="0"/>
          </a:p>
          <a:p>
            <a:pPr algn="ctr"/>
            <a:r>
              <a:rPr lang="ru-RU" sz="600" baseline="30000" dirty="0">
                <a:latin typeface="Cambria" panose="02040503050406030204" pitchFamily="18" charset="0"/>
                <a:ea typeface="Cambria" panose="02040503050406030204" pitchFamily="18" charset="0"/>
              </a:rPr>
              <a:t>1</a:t>
            </a:r>
            <a:r>
              <a:rPr lang="en-US" sz="600" dirty="0" err="1">
                <a:latin typeface="Cambria" panose="02040503050406030204" pitchFamily="18" charset="0"/>
                <a:ea typeface="Cambria" panose="02040503050406030204" pitchFamily="18" charset="0"/>
              </a:rPr>
              <a:t>Asfendiyarov</a:t>
            </a:r>
            <a:r>
              <a:rPr lang="en-US" sz="600" dirty="0">
                <a:latin typeface="Cambria" panose="02040503050406030204" pitchFamily="18" charset="0"/>
                <a:ea typeface="Cambria" panose="02040503050406030204" pitchFamily="18" charset="0"/>
              </a:rPr>
              <a:t> Kazakh National Medical University, Almaty, Kazakhstan; </a:t>
            </a:r>
          </a:p>
          <a:p>
            <a:pPr algn="ctr"/>
            <a:r>
              <a:rPr lang="ru-RU" sz="600" baseline="30000" dirty="0">
                <a:latin typeface="Cambria" panose="02040503050406030204" pitchFamily="18" charset="0"/>
                <a:ea typeface="Cambria" panose="02040503050406030204" pitchFamily="18" charset="0"/>
              </a:rPr>
              <a:t>2</a:t>
            </a:r>
            <a:r>
              <a:rPr lang="en-US" sz="600" dirty="0">
                <a:latin typeface="Cambria" panose="02040503050406030204" pitchFamily="18" charset="0"/>
                <a:ea typeface="Cambria" panose="02040503050406030204" pitchFamily="18" charset="0"/>
              </a:rPr>
              <a:t>Peoples' Friendship University of Russia, Moscow, Russia</a:t>
            </a:r>
            <a:endParaRPr lang="ru-RU" sz="600" dirty="0">
              <a:latin typeface="Cambria" panose="02040503050406030204" pitchFamily="18" charset="0"/>
              <a:ea typeface="Cambria" panose="02040503050406030204" pitchFamily="18" charset="0"/>
            </a:endParaRPr>
          </a:p>
        </p:txBody>
      </p:sp>
      <p:pic>
        <p:nvPicPr>
          <p:cNvPr id="10" name="Picture 4" descr="лого-432x500000 - КазНМУ">
            <a:extLst>
              <a:ext uri="{FF2B5EF4-FFF2-40B4-BE49-F238E27FC236}">
                <a16:creationId xmlns:a16="http://schemas.microsoft.com/office/drawing/2014/main" id="{BE492F20-75CB-C910-4031-BAAE5B3BB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501" y="71582"/>
            <a:ext cx="484598" cy="5608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Для СМИ">
            <a:extLst>
              <a:ext uri="{FF2B5EF4-FFF2-40B4-BE49-F238E27FC236}">
                <a16:creationId xmlns:a16="http://schemas.microsoft.com/office/drawing/2014/main" id="{891D1045-1681-7D94-6E3A-CD946E380D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9447"/>
          <a:stretch/>
        </p:blipFill>
        <p:spPr bwMode="auto">
          <a:xfrm>
            <a:off x="4246598" y="697838"/>
            <a:ext cx="574602" cy="4760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4D9EEE0-5392-ED73-BCE1-F4759023C458}"/>
              </a:ext>
            </a:extLst>
          </p:cNvPr>
          <p:cNvSpPr txBox="1"/>
          <p:nvPr/>
        </p:nvSpPr>
        <p:spPr>
          <a:xfrm>
            <a:off x="140217" y="1457783"/>
            <a:ext cx="2355333" cy="307777"/>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sz="1400" dirty="0"/>
              <a:t>Background</a:t>
            </a:r>
            <a:endParaRPr lang="ru-RU" sz="1400" dirty="0"/>
          </a:p>
        </p:txBody>
      </p:sp>
      <p:pic>
        <p:nvPicPr>
          <p:cNvPr id="14" name="Рисунок 13">
            <a:extLst>
              <a:ext uri="{FF2B5EF4-FFF2-40B4-BE49-F238E27FC236}">
                <a16:creationId xmlns:a16="http://schemas.microsoft.com/office/drawing/2014/main" id="{4DA6F096-E39E-D134-0AC2-A18411E9819C}"/>
              </a:ext>
            </a:extLst>
          </p:cNvPr>
          <p:cNvPicPr>
            <a:picLocks noChangeAspect="1"/>
          </p:cNvPicPr>
          <p:nvPr/>
        </p:nvPicPr>
        <p:blipFill>
          <a:blip r:embed="rId5"/>
          <a:stretch>
            <a:fillRect/>
          </a:stretch>
        </p:blipFill>
        <p:spPr>
          <a:xfrm>
            <a:off x="2312811" y="4435883"/>
            <a:ext cx="2639672" cy="1155640"/>
          </a:xfrm>
          <a:prstGeom prst="rect">
            <a:avLst/>
          </a:prstGeom>
        </p:spPr>
      </p:pic>
      <p:sp>
        <p:nvSpPr>
          <p:cNvPr id="16" name="TextBox 15">
            <a:extLst>
              <a:ext uri="{FF2B5EF4-FFF2-40B4-BE49-F238E27FC236}">
                <a16:creationId xmlns:a16="http://schemas.microsoft.com/office/drawing/2014/main" id="{4CCF2153-C206-F55E-7F19-5F99C13B626C}"/>
              </a:ext>
            </a:extLst>
          </p:cNvPr>
          <p:cNvSpPr txBox="1"/>
          <p:nvPr/>
        </p:nvSpPr>
        <p:spPr>
          <a:xfrm>
            <a:off x="54611" y="1770119"/>
            <a:ext cx="2571750" cy="1200329"/>
          </a:xfrm>
          <a:prstGeom prst="rect">
            <a:avLst/>
          </a:prstGeom>
          <a:noFill/>
        </p:spPr>
        <p:txBody>
          <a:bodyPr wrap="square">
            <a:spAutoFit/>
          </a:bodyPr>
          <a:lstStyle/>
          <a:p>
            <a:pPr algn="just"/>
            <a:r>
              <a:rPr lang="en-US" sz="900" dirty="0"/>
              <a:t>Vitamin D insufficiency and deficiency is the modern and global problem of healthcare system around the world. Lots of studies have been conducted to prove a relationship between the lack of vitamin D production and physical health disorders. For example, vitamin D deficiency gives a negative influence on pathology of allergic diseases.</a:t>
            </a:r>
            <a:endParaRPr lang="ru-RU" sz="900" dirty="0"/>
          </a:p>
        </p:txBody>
      </p:sp>
      <p:sp>
        <p:nvSpPr>
          <p:cNvPr id="17" name="TextBox 16">
            <a:extLst>
              <a:ext uri="{FF2B5EF4-FFF2-40B4-BE49-F238E27FC236}">
                <a16:creationId xmlns:a16="http://schemas.microsoft.com/office/drawing/2014/main" id="{A86E633C-91A5-7B34-6A3D-039505FFC4AE}"/>
              </a:ext>
            </a:extLst>
          </p:cNvPr>
          <p:cNvSpPr txBox="1"/>
          <p:nvPr/>
        </p:nvSpPr>
        <p:spPr>
          <a:xfrm>
            <a:off x="2737367" y="1458043"/>
            <a:ext cx="2355333" cy="307777"/>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sz="1400" dirty="0"/>
              <a:t>Relevance</a:t>
            </a:r>
            <a:endParaRPr lang="ru-RU" sz="1400" dirty="0"/>
          </a:p>
        </p:txBody>
      </p:sp>
      <p:sp>
        <p:nvSpPr>
          <p:cNvPr id="20" name="TextBox 19">
            <a:extLst>
              <a:ext uri="{FF2B5EF4-FFF2-40B4-BE49-F238E27FC236}">
                <a16:creationId xmlns:a16="http://schemas.microsoft.com/office/drawing/2014/main" id="{119A8A45-B57A-33EA-EDDB-82F05694857C}"/>
              </a:ext>
            </a:extLst>
          </p:cNvPr>
          <p:cNvSpPr txBox="1"/>
          <p:nvPr/>
        </p:nvSpPr>
        <p:spPr>
          <a:xfrm>
            <a:off x="2626361" y="1752997"/>
            <a:ext cx="2431532" cy="1200329"/>
          </a:xfrm>
          <a:prstGeom prst="rect">
            <a:avLst/>
          </a:prstGeom>
          <a:noFill/>
        </p:spPr>
        <p:txBody>
          <a:bodyPr wrap="square">
            <a:spAutoFit/>
          </a:bodyPr>
          <a:lstStyle/>
          <a:p>
            <a:pPr algn="just"/>
            <a:r>
              <a:rPr lang="en-US" sz="900" dirty="0"/>
              <a:t>Despite of well-known dietary sources of vitamin D and sunlight presence in its production, most of the children living in Almaty region, Kazakhstan, may have not enough serum level of 25-hydroxyvitamin D, even if we pay attention to the fact, that children take vitamin D as a rickets vaccine, before they will turn 1 year of age.</a:t>
            </a:r>
            <a:endParaRPr lang="ru-RU" sz="900" dirty="0"/>
          </a:p>
        </p:txBody>
      </p:sp>
      <p:sp>
        <p:nvSpPr>
          <p:cNvPr id="21" name="TextBox 20">
            <a:extLst>
              <a:ext uri="{FF2B5EF4-FFF2-40B4-BE49-F238E27FC236}">
                <a16:creationId xmlns:a16="http://schemas.microsoft.com/office/drawing/2014/main" id="{6E32998C-8862-A822-A87E-874E5136D480}"/>
              </a:ext>
            </a:extLst>
          </p:cNvPr>
          <p:cNvSpPr txBox="1"/>
          <p:nvPr/>
        </p:nvSpPr>
        <p:spPr>
          <a:xfrm>
            <a:off x="27305" y="3073816"/>
            <a:ext cx="4952483" cy="307777"/>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sz="1400" dirty="0"/>
              <a:t>Method</a:t>
            </a:r>
            <a:endParaRPr lang="ru-RU" sz="1400" dirty="0"/>
          </a:p>
        </p:txBody>
      </p:sp>
      <p:sp>
        <p:nvSpPr>
          <p:cNvPr id="23" name="TextBox 22">
            <a:extLst>
              <a:ext uri="{FF2B5EF4-FFF2-40B4-BE49-F238E27FC236}">
                <a16:creationId xmlns:a16="http://schemas.microsoft.com/office/drawing/2014/main" id="{B972A3A2-0E35-4C6A-0F4D-418E937D015B}"/>
              </a:ext>
            </a:extLst>
          </p:cNvPr>
          <p:cNvSpPr txBox="1"/>
          <p:nvPr/>
        </p:nvSpPr>
        <p:spPr>
          <a:xfrm>
            <a:off x="105411" y="3368626"/>
            <a:ext cx="4952482" cy="507831"/>
          </a:xfrm>
          <a:prstGeom prst="rect">
            <a:avLst/>
          </a:prstGeom>
          <a:noFill/>
        </p:spPr>
        <p:txBody>
          <a:bodyPr wrap="square">
            <a:spAutoFit/>
          </a:bodyPr>
          <a:lstStyle/>
          <a:p>
            <a:pPr algn="just"/>
            <a:r>
              <a:rPr lang="en-US" sz="900" dirty="0"/>
              <a:t>A cross sectional study was carried out in Almaty region from January to December 2022 among the children with age ranging from 1 to 18 years. Vitamin D deficiency was observed in patients with a level of 25(OH)D &lt; 10 ng/ml, deficiency 10-30 ng/ml, normal values 30 -100 ng/ml.</a:t>
            </a:r>
            <a:endParaRPr lang="ru-RU" sz="900" dirty="0"/>
          </a:p>
        </p:txBody>
      </p:sp>
      <p:sp>
        <p:nvSpPr>
          <p:cNvPr id="24" name="TextBox 23">
            <a:extLst>
              <a:ext uri="{FF2B5EF4-FFF2-40B4-BE49-F238E27FC236}">
                <a16:creationId xmlns:a16="http://schemas.microsoft.com/office/drawing/2014/main" id="{43C0B67C-430D-4DC0-05DC-AB91C087B7EF}"/>
              </a:ext>
            </a:extLst>
          </p:cNvPr>
          <p:cNvSpPr txBox="1"/>
          <p:nvPr/>
        </p:nvSpPr>
        <p:spPr>
          <a:xfrm>
            <a:off x="95507" y="4005735"/>
            <a:ext cx="4952483" cy="307777"/>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sz="1400" dirty="0"/>
              <a:t>Results</a:t>
            </a:r>
            <a:endParaRPr lang="ru-RU" sz="1400" dirty="0"/>
          </a:p>
        </p:txBody>
      </p:sp>
      <p:sp>
        <p:nvSpPr>
          <p:cNvPr id="26" name="TextBox 25">
            <a:extLst>
              <a:ext uri="{FF2B5EF4-FFF2-40B4-BE49-F238E27FC236}">
                <a16:creationId xmlns:a16="http://schemas.microsoft.com/office/drawing/2014/main" id="{BC2F3D6D-6D83-531B-9083-03FA315CFD26}"/>
              </a:ext>
            </a:extLst>
          </p:cNvPr>
          <p:cNvSpPr txBox="1"/>
          <p:nvPr/>
        </p:nvSpPr>
        <p:spPr>
          <a:xfrm>
            <a:off x="120979" y="4439919"/>
            <a:ext cx="2234918" cy="2446824"/>
          </a:xfrm>
          <a:prstGeom prst="rect">
            <a:avLst/>
          </a:prstGeom>
          <a:noFill/>
        </p:spPr>
        <p:txBody>
          <a:bodyPr wrap="square">
            <a:spAutoFit/>
          </a:bodyPr>
          <a:lstStyle/>
          <a:p>
            <a:r>
              <a:rPr lang="en-US" sz="900" dirty="0"/>
              <a:t>There are 7438 patients took a part in the study, aged 1-18 years, of both sexes, amid them 1479 aged 1-3 years, 2125 aged 3-7 years, 1936 aged 7-12 years and 1898 aged 12-18 years.</a:t>
            </a:r>
            <a:endParaRPr lang="ru-RU" sz="900" dirty="0"/>
          </a:p>
          <a:p>
            <a:endParaRPr lang="en-US" sz="900" dirty="0"/>
          </a:p>
          <a:p>
            <a:pPr algn="just"/>
            <a:r>
              <a:rPr lang="en-US" sz="900" dirty="0"/>
              <a:t>A main part of participants (56,74%) showed a vitamin D level in the range of 10-30 ng/ml and in a third of patients (38.05%) the vitamin D concentration was within the acceptable range. However, in 4.36% of patients, there was a quite noticeable deficiency of vitamin D, and in 0.86% the vitamin D level was above 100 ng/ml. </a:t>
            </a:r>
            <a:endParaRPr lang="ru-RU" sz="900" dirty="0"/>
          </a:p>
          <a:p>
            <a:endParaRPr lang="en-US" sz="900" dirty="0"/>
          </a:p>
          <a:p>
            <a:r>
              <a:rPr lang="en-US" sz="900" dirty="0"/>
              <a:t>The median level of vitamin D in the study group was 25.9 ng/ml.</a:t>
            </a:r>
            <a:endParaRPr lang="ru-RU" sz="900" dirty="0"/>
          </a:p>
        </p:txBody>
      </p:sp>
      <p:pic>
        <p:nvPicPr>
          <p:cNvPr id="28" name="Рисунок 27">
            <a:extLst>
              <a:ext uri="{FF2B5EF4-FFF2-40B4-BE49-F238E27FC236}">
                <a16:creationId xmlns:a16="http://schemas.microsoft.com/office/drawing/2014/main" id="{219BA13E-E2A6-8FC4-398B-8DBA3C0E84E6}"/>
              </a:ext>
            </a:extLst>
          </p:cNvPr>
          <p:cNvPicPr>
            <a:picLocks noChangeAspect="1"/>
          </p:cNvPicPr>
          <p:nvPr/>
        </p:nvPicPr>
        <p:blipFill>
          <a:blip r:embed="rId6"/>
          <a:stretch>
            <a:fillRect/>
          </a:stretch>
        </p:blipFill>
        <p:spPr>
          <a:xfrm>
            <a:off x="2303218" y="5713544"/>
            <a:ext cx="2670808" cy="1190101"/>
          </a:xfrm>
          <a:prstGeom prst="rect">
            <a:avLst/>
          </a:prstGeom>
        </p:spPr>
      </p:pic>
      <p:sp>
        <p:nvSpPr>
          <p:cNvPr id="29" name="TextBox 28">
            <a:extLst>
              <a:ext uri="{FF2B5EF4-FFF2-40B4-BE49-F238E27FC236}">
                <a16:creationId xmlns:a16="http://schemas.microsoft.com/office/drawing/2014/main" id="{47F21596-F539-D36B-5C8B-BEBA9B9EAB1C}"/>
              </a:ext>
            </a:extLst>
          </p:cNvPr>
          <p:cNvSpPr txBox="1"/>
          <p:nvPr/>
        </p:nvSpPr>
        <p:spPr>
          <a:xfrm>
            <a:off x="-131283" y="7802414"/>
            <a:ext cx="4952483" cy="307777"/>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sz="1400" dirty="0"/>
              <a:t>Conclusion</a:t>
            </a:r>
            <a:endParaRPr lang="ru-RU" sz="1400" dirty="0"/>
          </a:p>
        </p:txBody>
      </p:sp>
      <p:sp>
        <p:nvSpPr>
          <p:cNvPr id="33" name="TextBox 32">
            <a:extLst>
              <a:ext uri="{FF2B5EF4-FFF2-40B4-BE49-F238E27FC236}">
                <a16:creationId xmlns:a16="http://schemas.microsoft.com/office/drawing/2014/main" id="{8276763C-220B-5B1C-20D4-F79AC15CA08D}"/>
              </a:ext>
            </a:extLst>
          </p:cNvPr>
          <p:cNvSpPr txBox="1"/>
          <p:nvPr/>
        </p:nvSpPr>
        <p:spPr>
          <a:xfrm>
            <a:off x="54611" y="8125712"/>
            <a:ext cx="4897872" cy="784830"/>
          </a:xfrm>
          <a:prstGeom prst="rect">
            <a:avLst/>
          </a:prstGeom>
          <a:noFill/>
        </p:spPr>
        <p:txBody>
          <a:bodyPr wrap="square">
            <a:spAutoFit/>
          </a:bodyPr>
          <a:lstStyle/>
          <a:p>
            <a:pPr algn="just"/>
            <a:r>
              <a:rPr lang="en-US" sz="900" dirty="0"/>
              <a:t>At the end of study was found out that among the population of Almaty region in Kazakhstan, a big part of children have insufficient levels of vitamin D, despite the fact that this region is located in the southeastern part of Kazakhstan. We can also see an increasing tendency of patients with 25(OH)D insufficiency as they get an age. Perhaps a preventive measure such as rickets vaccine for children under 1-year-old could be a reason of this tendency.</a:t>
            </a:r>
            <a:endParaRPr lang="ru-RU" sz="900" dirty="0"/>
          </a:p>
        </p:txBody>
      </p:sp>
      <p:sp>
        <p:nvSpPr>
          <p:cNvPr id="35" name="TextBox 34">
            <a:extLst>
              <a:ext uri="{FF2B5EF4-FFF2-40B4-BE49-F238E27FC236}">
                <a16:creationId xmlns:a16="http://schemas.microsoft.com/office/drawing/2014/main" id="{A20E8885-0A2A-F506-C357-133AE9BB073E}"/>
              </a:ext>
            </a:extLst>
          </p:cNvPr>
          <p:cNvSpPr txBox="1"/>
          <p:nvPr/>
        </p:nvSpPr>
        <p:spPr>
          <a:xfrm>
            <a:off x="112432" y="7074626"/>
            <a:ext cx="4840051" cy="646331"/>
          </a:xfrm>
          <a:prstGeom prst="rect">
            <a:avLst/>
          </a:prstGeom>
          <a:noFill/>
        </p:spPr>
        <p:txBody>
          <a:bodyPr wrap="square">
            <a:spAutoFit/>
          </a:bodyPr>
          <a:lstStyle/>
          <a:p>
            <a:pPr algn="just"/>
            <a:r>
              <a:rPr lang="en-US" sz="900" dirty="0"/>
              <a:t>It’s worth noting that with the increase in the subjects’ age, the proportion of patients with vitamin D insufficiency and deficiency increases too. Thus, in the group of 1-3 years patients’ proportion with vitamin D insufficiency was 38,74%, in the group of 7-12 years old - 68.34%, and in the group of 12-18 years old - 76.40%, respectively.</a:t>
            </a:r>
            <a:endParaRPr lang="ru-RU" sz="900" dirty="0"/>
          </a:p>
        </p:txBody>
      </p:sp>
    </p:spTree>
    <p:extLst>
      <p:ext uri="{BB962C8B-B14F-4D97-AF65-F5344CB8AC3E}">
        <p14:creationId xmlns:p14="http://schemas.microsoft.com/office/powerpoint/2010/main" val="196737868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9F922C9D201C4EA3107C093E07EABC" ma:contentTypeVersion="16" ma:contentTypeDescription="Crée un document." ma:contentTypeScope="" ma:versionID="9523b0364ee8ebe212be0cbb4aaea631">
  <xsd:schema xmlns:xsd="http://www.w3.org/2001/XMLSchema" xmlns:xs="http://www.w3.org/2001/XMLSchema" xmlns:p="http://schemas.microsoft.com/office/2006/metadata/properties" xmlns:ns2="1c39f0fc-054c-4f4b-b4a3-7983f66e4874" xmlns:ns3="16c4d96e-206f-4709-a4dc-24704e0182db" targetNamespace="http://schemas.microsoft.com/office/2006/metadata/properties" ma:root="true" ma:fieldsID="5b87c3c75e9c794d096d5b4b8048d3ef" ns2:_="" ns3:_="">
    <xsd:import namespace="1c39f0fc-054c-4f4b-b4a3-7983f66e4874"/>
    <xsd:import namespace="16c4d96e-206f-4709-a4dc-24704e0182d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9f0fc-054c-4f4b-b4a3-7983f66e4874"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TaxCatchAll" ma:index="23" nillable="true" ma:displayName="Taxonomy Catch All Column" ma:hidden="true" ma:list="{28d1d062-8130-4f6d-9ab5-a9a710a8ebb1}" ma:internalName="TaxCatchAll" ma:showField="CatchAllData" ma:web="1c39f0fc-054c-4f4b-b4a3-7983f66e48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c4d96e-206f-4709-a4dc-24704e0182d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c9901db-1bba-451d-96b4-ae9e59f8702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c39f0fc-054c-4f4b-b4a3-7983f66e4874" xsi:nil="true"/>
    <lcf76f155ced4ddcb4097134ff3c332f xmlns="16c4d96e-206f-4709-a4dc-24704e0182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4A314F-1034-4653-9697-107018412185}">
  <ds:schemaRefs>
    <ds:schemaRef ds:uri="http://schemas.microsoft.com/sharepoint/v3/contenttype/forms"/>
  </ds:schemaRefs>
</ds:datastoreItem>
</file>

<file path=customXml/itemProps2.xml><?xml version="1.0" encoding="utf-8"?>
<ds:datastoreItem xmlns:ds="http://schemas.openxmlformats.org/officeDocument/2006/customXml" ds:itemID="{E25895E5-070D-4C79-B032-299E40881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9f0fc-054c-4f4b-b4a3-7983f66e4874"/>
    <ds:schemaRef ds:uri="16c4d96e-206f-4709-a4dc-24704e0182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6FD361-D486-474B-8712-2E1ABB5B9D2D}">
  <ds:schemaRefs>
    <ds:schemaRef ds:uri="http://purl.org/dc/elements/1.1/"/>
    <ds:schemaRef ds:uri="http://purl.org/dc/dcmitype/"/>
    <ds:schemaRef ds:uri="http://schemas.microsoft.com/office/2006/documentManagement/types"/>
    <ds:schemaRef ds:uri="16c4d96e-206f-4709-a4dc-24704e0182db"/>
    <ds:schemaRef ds:uri="http://purl.org/dc/terms/"/>
    <ds:schemaRef ds:uri="1c39f0fc-054c-4f4b-b4a3-7983f66e4874"/>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2206</TotalTime>
  <Words>520</Words>
  <Application>Microsoft Office PowerPoint</Application>
  <PresentationFormat>Экран (16:9)</PresentationFormat>
  <Paragraphs>21</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Calibri Light</vt:lpstr>
      <vt:lpstr>Cambria</vt:lpstr>
      <vt:lpstr>Thème Office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 Delannée</dc:creator>
  <cp:lastModifiedBy>Виктория Хан</cp:lastModifiedBy>
  <cp:revision>4</cp:revision>
  <dcterms:created xsi:type="dcterms:W3CDTF">2019-05-03T15:24:32Z</dcterms:created>
  <dcterms:modified xsi:type="dcterms:W3CDTF">2023-05-31T03:29:58Z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0x010100299F922C9D201C4EA3107C093E07EABC</vt:lpwstr>
  </property>
  <property fmtid="{D5CDD505-2E9C-101B-9397-08002B2CF9AE}" pid="3" name="MediaServiceImageTags">
    <vt:lpwstr/>
  </property>
</Properties>
</file>